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0B7C93-025E-24B1-7DC8-4072FB4CA85C}" v="1654" dt="2025-01-13T11:12:17.773"/>
    <p1510:client id="{F5B75466-61A9-6A43-443E-E24D6761CF2B}" v="6" dt="2025-01-13T08:40:44.6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13-01-2025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325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13-01-2025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11214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13-01-2025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39826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13-01-2025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64764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13-01-2025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3577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13-01-2025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30846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13-01-2025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49135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13-01-2025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80068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13-01-2025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23403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13-01-2025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08307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13-01-2025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94042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19728-C352-4759-80CB-1DE5A37A2909}" type="datetimeFigureOut">
              <a:rPr lang="en-IN" smtClean="0"/>
              <a:t>13-01-2025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32839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rge building with a white fence&#10;&#10;Description automatically generated">
            <a:extLst>
              <a:ext uri="{FF2B5EF4-FFF2-40B4-BE49-F238E27FC236}">
                <a16:creationId xmlns:a16="http://schemas.microsoft.com/office/drawing/2014/main" id="{64E8042B-A200-C52D-52D2-ADC3BDBBC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962" y="1541"/>
            <a:ext cx="8554529" cy="58197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10" y="-1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2875" y="5441673"/>
            <a:ext cx="5072479" cy="95410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dirty="0">
                <a:ea typeface="+mn-lt"/>
                <a:cs typeface="+mn-lt"/>
              </a:rPr>
              <a:t>OR Tambo International Airport, </a:t>
            </a:r>
            <a:br>
              <a:rPr lang="en-US" sz="2800" b="1" dirty="0">
                <a:ea typeface="+mn-lt"/>
                <a:cs typeface="+mn-lt"/>
              </a:rPr>
            </a:br>
            <a:r>
              <a:rPr lang="en-US" sz="2800" b="1" dirty="0">
                <a:ea typeface="+mn-lt"/>
                <a:cs typeface="+mn-lt"/>
              </a:rPr>
              <a:t>Johannesburg, South Africa.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8" y="466066"/>
            <a:ext cx="1936867" cy="21297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608188" y="5244650"/>
            <a:ext cx="1130531" cy="0"/>
          </a:xfrm>
          <a:prstGeom prst="line">
            <a:avLst/>
          </a:prstGeom>
          <a:ln>
            <a:solidFill>
              <a:srgbClr val="FE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731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large billboard with a group of people on it&#10;&#10;Description automatically generated">
            <a:extLst>
              <a:ext uri="{FF2B5EF4-FFF2-40B4-BE49-F238E27FC236}">
                <a16:creationId xmlns:a16="http://schemas.microsoft.com/office/drawing/2014/main" id="{748713C5-6BF7-6F43-0953-371351AB9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689" y="1798971"/>
            <a:ext cx="7803311" cy="33966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7118" y="1167996"/>
            <a:ext cx="1800493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>
                <a:latin typeface="Montserrat"/>
              </a:rPr>
              <a:t>External Site</a:t>
            </a:r>
            <a:endParaRPr lang="en-US" sz="2000" dirty="0">
              <a:latin typeface="Montserrat" panose="000005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8" y="466066"/>
            <a:ext cx="1936867" cy="2129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7118" y="1799566"/>
            <a:ext cx="1683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</a:rPr>
              <a:t>Location details</a:t>
            </a:r>
            <a:endParaRPr lang="en-IN" sz="1400" b="1" dirty="0">
              <a:latin typeface="Montserrat" panose="000005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2920" y="2118582"/>
            <a:ext cx="4081550" cy="14250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200">
                <a:latin typeface="Calibri"/>
                <a:ea typeface="Calibri"/>
                <a:cs typeface="Calibri"/>
              </a:rPr>
              <a:t>Entrance from Johannesburg to OR Tambo International Airport | Johannesburg International Airport | Gauteng</a:t>
            </a:r>
            <a:endParaRPr lang="en-US" sz="1200">
              <a:latin typeface="Calibri"/>
              <a:ea typeface="Calibri"/>
              <a:cs typeface="Calibri"/>
            </a:endParaRPr>
          </a:p>
          <a:p>
            <a:pPr>
              <a:lnSpc>
                <a:spcPct val="130000"/>
              </a:lnSpc>
            </a:pPr>
            <a:endParaRPr lang="en-US" sz="1200" dirty="0">
              <a:latin typeface="Arial"/>
              <a:cs typeface="Arial"/>
            </a:endParaRPr>
          </a:p>
          <a:p>
            <a:endParaRPr lang="en-US" sz="1200" b="1" dirty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  <a:p>
            <a:endParaRPr lang="en-US" sz="11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7118" y="3378911"/>
            <a:ext cx="641522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400" b="1">
                <a:latin typeface="Montserrat"/>
              </a:rPr>
              <a:t>Spec</a:t>
            </a:r>
            <a:endParaRPr lang="en-IN" sz="1400" b="1">
              <a:latin typeface="Montserra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7118" y="3702705"/>
            <a:ext cx="3747311" cy="2308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n-US" sz="9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FD3AF3-3F4B-BB29-3E4C-7ADAEC810376}"/>
              </a:ext>
            </a:extLst>
          </p:cNvPr>
          <p:cNvSpPr txBox="1"/>
          <p:nvPr/>
        </p:nvSpPr>
        <p:spPr>
          <a:xfrm>
            <a:off x="647507" y="3766596"/>
            <a:ext cx="3632357" cy="15773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51865" indent="-951865">
              <a:lnSpc>
                <a:spcPct val="130000"/>
              </a:lnSpc>
            </a:pPr>
            <a:r>
              <a:rPr lang="en-US" sz="1100" b="1" dirty="0">
                <a:latin typeface="Arial"/>
                <a:cs typeface="Arial"/>
              </a:rPr>
              <a:t>Size:  </a:t>
            </a:r>
            <a:r>
              <a:rPr lang="en-GB" sz="1200">
                <a:latin typeface="Arial"/>
                <a:cs typeface="Arial"/>
              </a:rPr>
              <a:t>6X12</a:t>
            </a:r>
            <a:endParaRPr lang="en-US" sz="1200">
              <a:latin typeface="Arial"/>
              <a:cs typeface="Arial"/>
            </a:endParaRPr>
          </a:p>
          <a:p>
            <a:pPr marL="951865" indent="-951865">
              <a:lnSpc>
                <a:spcPct val="130000"/>
              </a:lnSpc>
            </a:pPr>
            <a:r>
              <a:rPr lang="en-GB" sz="1200">
                <a:latin typeface="Arial"/>
                <a:cs typeface="Arial"/>
              </a:rPr>
              <a:t>Illumination: No</a:t>
            </a:r>
            <a:endParaRPr lang="en-US" sz="1200">
              <a:latin typeface="Arial"/>
              <a:cs typeface="Arial"/>
            </a:endParaRPr>
          </a:p>
          <a:p>
            <a:pPr marL="951865" indent="-951865">
              <a:lnSpc>
                <a:spcPct val="130000"/>
              </a:lnSpc>
            </a:pPr>
            <a:endParaRPr lang="en-US" sz="1100" b="1" dirty="0">
              <a:latin typeface="Arial"/>
              <a:cs typeface="Arial"/>
            </a:endParaRPr>
          </a:p>
          <a:p>
            <a:r>
              <a:rPr lang="fr-FR" sz="1100" b="1" dirty="0">
                <a:latin typeface="Arial"/>
                <a:cs typeface="Arial"/>
              </a:rPr>
              <a:t>                   </a:t>
            </a:r>
            <a:br>
              <a:rPr lang="fr-FR" sz="1100" b="1" dirty="0">
                <a:latin typeface="Arial"/>
                <a:cs typeface="Arial"/>
              </a:rPr>
            </a:br>
            <a:r>
              <a:rPr lang="fr-FR" sz="1100" b="1" dirty="0">
                <a:latin typeface="Arial"/>
                <a:cs typeface="Arial"/>
              </a:rPr>
              <a:t>                                </a:t>
            </a:r>
            <a:endParaRPr lang="fr-FR" sz="1100" dirty="0">
              <a:latin typeface="Arial"/>
              <a:cs typeface="Arial"/>
            </a:endParaRPr>
          </a:p>
          <a:p>
            <a:endParaRPr lang="fr-FR" sz="1100" b="1" dirty="0">
              <a:latin typeface="Arial"/>
              <a:cs typeface="Arial"/>
            </a:endParaRPr>
          </a:p>
          <a:p>
            <a:pPr algn="l"/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856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7118" y="878550"/>
            <a:ext cx="1451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Montserrat" panose="00000500000000000000" pitchFamily="2" charset="0"/>
              </a:rPr>
              <a:t>Map View</a:t>
            </a:r>
            <a:endParaRPr lang="en-IN" sz="2000" dirty="0">
              <a:latin typeface="Montserrat" panose="000005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8" y="466066"/>
            <a:ext cx="1936867" cy="2129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558D13-E7D6-B072-FBF5-1474A8DBDCF5}"/>
              </a:ext>
            </a:extLst>
          </p:cNvPr>
          <p:cNvSpPr txBox="1"/>
          <p:nvPr/>
        </p:nvSpPr>
        <p:spPr>
          <a:xfrm>
            <a:off x="4724400" y="3200400"/>
            <a:ext cx="274320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900">
                <a:solidFill>
                  <a:srgbClr val="FFFFFF"/>
                </a:solidFill>
                <a:latin typeface="Arial"/>
              </a:rPr>
              <a:t>6X12</a:t>
            </a:r>
            <a:r>
              <a:rPr lang="en-US" sz="900">
                <a:latin typeface="Arial"/>
                <a:cs typeface="Arial"/>
              </a:rPr>
              <a:t>​</a:t>
            </a:r>
            <a:endParaRPr lang="en-US"/>
          </a:p>
        </p:txBody>
      </p:sp>
      <p:pic>
        <p:nvPicPr>
          <p:cNvPr id="9" name="Picture 8" descr="A map of a city&#10;&#10;Description automatically generated">
            <a:extLst>
              <a:ext uri="{FF2B5EF4-FFF2-40B4-BE49-F238E27FC236}">
                <a16:creationId xmlns:a16="http://schemas.microsoft.com/office/drawing/2014/main" id="{7FE5A81D-CC96-96D5-3BC0-55A51F295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288" y="1619610"/>
            <a:ext cx="4544763" cy="449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598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8" y="466066"/>
            <a:ext cx="1936867" cy="2129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8A1A28-B7F7-F76E-B5A8-A62653618B73}"/>
              </a:ext>
            </a:extLst>
          </p:cNvPr>
          <p:cNvSpPr txBox="1"/>
          <p:nvPr/>
        </p:nvSpPr>
        <p:spPr>
          <a:xfrm>
            <a:off x="7217337" y="4903683"/>
            <a:ext cx="161999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900" dirty="0">
              <a:ea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A72B90-EECF-06FC-54BB-7E4E774E2ECB}"/>
              </a:ext>
            </a:extLst>
          </p:cNvPr>
          <p:cNvSpPr txBox="1"/>
          <p:nvPr/>
        </p:nvSpPr>
        <p:spPr>
          <a:xfrm>
            <a:off x="3798182" y="2495271"/>
            <a:ext cx="496685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400" dirty="0">
              <a:ea typeface="Calibri"/>
              <a:cs typeface="Calibri"/>
            </a:endParaRPr>
          </a:p>
          <a:p>
            <a:endParaRPr lang="en-US" sz="2400" dirty="0">
              <a:ea typeface="Calibri"/>
              <a:cs typeface="Calibri"/>
            </a:endParaRPr>
          </a:p>
          <a:p>
            <a:r>
              <a:rPr lang="en-US" sz="2400" dirty="0">
                <a:ea typeface="Calibri"/>
                <a:cs typeface="Calibri"/>
              </a:rPr>
              <a:t>                     </a:t>
            </a:r>
            <a:r>
              <a:rPr lang="en-US" sz="2400">
                <a:latin typeface="Montserrat"/>
                <a:ea typeface="Calibri"/>
                <a:cs typeface="Calibri"/>
              </a:rPr>
              <a:t>  Thank You</a:t>
            </a:r>
            <a:endParaRPr lang="en-US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011144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large billboard with people in the background&#10;&#10;Description automatically generated">
            <a:extLst>
              <a:ext uri="{FF2B5EF4-FFF2-40B4-BE49-F238E27FC236}">
                <a16:creationId xmlns:a16="http://schemas.microsoft.com/office/drawing/2014/main" id="{873F3D28-CC5E-5C68-0815-3F57EC004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746" y="1667957"/>
            <a:ext cx="6175076" cy="34214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78" y="1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7118" y="1167996"/>
            <a:ext cx="3368230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>
                <a:latin typeface="Montserrat"/>
              </a:rPr>
              <a:t>International Departures</a:t>
            </a:r>
            <a:endParaRPr lang="en-US" sz="2000">
              <a:latin typeface="Montserrat" panose="000005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8" y="466066"/>
            <a:ext cx="1936867" cy="2129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7118" y="1799566"/>
            <a:ext cx="1683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</a:rPr>
              <a:t>Location details</a:t>
            </a:r>
            <a:endParaRPr lang="en-IN" sz="1400" b="1" dirty="0">
              <a:latin typeface="Montserrat" panose="000005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2920" y="2118582"/>
            <a:ext cx="4081550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 b="1">
                <a:solidFill>
                  <a:srgbClr val="000000"/>
                </a:solidFill>
                <a:latin typeface="Arial"/>
                <a:cs typeface="Arial"/>
              </a:rPr>
              <a:t>High</a:t>
            </a:r>
            <a:r>
              <a:rPr lang="en-US" sz="1100" b="1">
                <a:latin typeface="Arial"/>
                <a:cs typeface="Arial"/>
              </a:rPr>
              <a:t> impact site bulkhead</a:t>
            </a:r>
            <a:r>
              <a:rPr lang="en-US" sz="1100">
                <a:latin typeface="Arial"/>
                <a:cs typeface="Arial"/>
              </a:rPr>
              <a:t>, opposite the 'Big 5' duty free shop, visible to all passengers at passport control and duty-free area</a:t>
            </a:r>
            <a:endParaRPr lang="en-US" sz="1100" dirty="0">
              <a:latin typeface="Arial"/>
              <a:cs typeface="Arial"/>
            </a:endParaRPr>
          </a:p>
          <a:p>
            <a:r>
              <a:rPr lang="en-US" sz="1100">
                <a:latin typeface="Arial"/>
                <a:cs typeface="Arial"/>
              </a:rPr>
              <a:t>igh impact site bulkhead, opposite the 'Big 5' duty free shop, visible to all </a:t>
            </a:r>
            <a:r>
              <a:rPr lang="en-US" sz="1100" dirty="0">
                <a:latin typeface="Arial"/>
                <a:cs typeface="Arial"/>
              </a:rPr>
              <a:t>passengers at passport control and duty-free area</a:t>
            </a:r>
          </a:p>
          <a:p>
            <a:endParaRPr lang="en-US" sz="9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7118" y="3378911"/>
            <a:ext cx="641522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400" b="1">
                <a:latin typeface="Montserrat"/>
              </a:rPr>
              <a:t>Spec</a:t>
            </a:r>
            <a:endParaRPr lang="en-IN" sz="1400" b="1">
              <a:latin typeface="Montserra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7118" y="3702705"/>
            <a:ext cx="3747311" cy="2308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n-US" sz="9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FD3AF3-3F4B-BB29-3E4C-7ADAEC810376}"/>
              </a:ext>
            </a:extLst>
          </p:cNvPr>
          <p:cNvSpPr txBox="1"/>
          <p:nvPr/>
        </p:nvSpPr>
        <p:spPr>
          <a:xfrm>
            <a:off x="647507" y="3766596"/>
            <a:ext cx="3632357" cy="11987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51865" indent="-951865">
              <a:lnSpc>
                <a:spcPct val="130000"/>
              </a:lnSpc>
            </a:pPr>
            <a:r>
              <a:rPr lang="en-US" sz="1100" b="1">
                <a:latin typeface="Arial"/>
                <a:cs typeface="Arial"/>
              </a:rPr>
              <a:t>Product Type :      Bulkhead</a:t>
            </a:r>
            <a:endParaRPr lang="en-US" sz="1100">
              <a:latin typeface="Arial"/>
              <a:cs typeface="Arial"/>
            </a:endParaRPr>
          </a:p>
          <a:p>
            <a:pPr marL="951865" indent="-951865">
              <a:lnSpc>
                <a:spcPct val="130000"/>
              </a:lnSpc>
            </a:pPr>
            <a:r>
              <a:rPr lang="en-US" sz="1100" b="1">
                <a:latin typeface="Arial"/>
                <a:cs typeface="Arial"/>
              </a:rPr>
              <a:t>Panels:                  3  </a:t>
            </a:r>
            <a:endParaRPr lang="en-US" sz="1100">
              <a:latin typeface="Arial"/>
              <a:cs typeface="Arial"/>
            </a:endParaRPr>
          </a:p>
          <a:p>
            <a:pPr marL="951865" indent="-951865">
              <a:lnSpc>
                <a:spcPct val="130000"/>
              </a:lnSpc>
            </a:pPr>
            <a:r>
              <a:rPr lang="en-US" sz="1100" b="1">
                <a:latin typeface="Arial"/>
                <a:cs typeface="Arial"/>
              </a:rPr>
              <a:t>Illuminated :          No</a:t>
            </a:r>
            <a:endParaRPr lang="en-US" sz="1100">
              <a:latin typeface="Arial"/>
              <a:cs typeface="Arial"/>
            </a:endParaRPr>
          </a:p>
          <a:p>
            <a:r>
              <a:rPr lang="fr-FR" sz="1100" b="1">
                <a:latin typeface="Arial"/>
                <a:cs typeface="Arial"/>
              </a:rPr>
              <a:t>Size :                      73 Sqm</a:t>
            </a:r>
            <a:endParaRPr lang="fr-FR" sz="1100">
              <a:latin typeface="Arial"/>
              <a:cs typeface="Arial"/>
            </a:endParaRPr>
          </a:p>
          <a:p>
            <a:pPr algn="l"/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7041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7118" y="878550"/>
            <a:ext cx="1451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Montserrat" panose="00000500000000000000" pitchFamily="2" charset="0"/>
              </a:rPr>
              <a:t>Map View</a:t>
            </a:r>
            <a:endParaRPr lang="en-IN" sz="2000" dirty="0">
              <a:latin typeface="Montserrat" panose="000005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8" y="466066"/>
            <a:ext cx="1936867" cy="212975"/>
          </a:xfrm>
          <a:prstGeom prst="rect">
            <a:avLst/>
          </a:prstGeom>
        </p:spPr>
      </p:pic>
      <p:pic>
        <p:nvPicPr>
          <p:cNvPr id="2" name="Picture 1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1E83E8D9-E22C-468F-B4E5-A1E268D5CA2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8240" y="1898049"/>
            <a:ext cx="6986368" cy="3932078"/>
          </a:xfrm>
          <a:prstGeom prst="rect">
            <a:avLst/>
          </a:prstGeom>
        </p:spPr>
      </p:pic>
      <p:sp>
        <p:nvSpPr>
          <p:cNvPr id="3" name="TextBox 22">
            <a:extLst>
              <a:ext uri="{FF2B5EF4-FFF2-40B4-BE49-F238E27FC236}">
                <a16:creationId xmlns:a16="http://schemas.microsoft.com/office/drawing/2014/main" id="{E9F936D5-E8D3-492B-967A-88836D2A8732}"/>
              </a:ext>
            </a:extLst>
          </p:cNvPr>
          <p:cNvSpPr txBox="1"/>
          <p:nvPr/>
        </p:nvSpPr>
        <p:spPr>
          <a:xfrm>
            <a:off x="6123513" y="4013371"/>
            <a:ext cx="1673300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808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International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808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Departures</a:t>
            </a:r>
          </a:p>
        </p:txBody>
      </p:sp>
      <p:sp>
        <p:nvSpPr>
          <p:cNvPr id="4" name="TextBox 23">
            <a:extLst>
              <a:ext uri="{FF2B5EF4-FFF2-40B4-BE49-F238E27FC236}">
                <a16:creationId xmlns:a16="http://schemas.microsoft.com/office/drawing/2014/main" id="{CBBEC849-19EB-4786-8D7A-8420233DAD7E}"/>
              </a:ext>
            </a:extLst>
          </p:cNvPr>
          <p:cNvSpPr txBox="1"/>
          <p:nvPr/>
        </p:nvSpPr>
        <p:spPr>
          <a:xfrm>
            <a:off x="4950368" y="3160428"/>
            <a:ext cx="1676895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808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ZA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808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assport</a:t>
            </a:r>
            <a:r>
              <a:rPr kumimoji="0" lang="en-ZA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808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Control</a:t>
            </a:r>
          </a:p>
        </p:txBody>
      </p:sp>
    </p:spTree>
    <p:extLst>
      <p:ext uri="{BB962C8B-B14F-4D97-AF65-F5344CB8AC3E}">
        <p14:creationId xmlns:p14="http://schemas.microsoft.com/office/powerpoint/2010/main" val="10109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walking in a large building&#10;&#10;Description automatically generated">
            <a:extLst>
              <a:ext uri="{FF2B5EF4-FFF2-40B4-BE49-F238E27FC236}">
                <a16:creationId xmlns:a16="http://schemas.microsoft.com/office/drawing/2014/main" id="{0C1724EC-DD79-97B8-7E93-09DF2FAB6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613" y="1715820"/>
            <a:ext cx="6096000" cy="32574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669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7118" y="1167996"/>
            <a:ext cx="3368230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>
                <a:latin typeface="Montserrat"/>
              </a:rPr>
              <a:t>International Departures</a:t>
            </a:r>
            <a:endParaRPr lang="en-US" sz="2000">
              <a:latin typeface="Montserrat" panose="000005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8" y="466066"/>
            <a:ext cx="1936867" cy="2129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7118" y="1799566"/>
            <a:ext cx="1683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</a:rPr>
              <a:t>Location details</a:t>
            </a:r>
            <a:endParaRPr lang="en-IN" sz="1400" b="1" dirty="0">
              <a:latin typeface="Montserrat" panose="000005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2920" y="2118582"/>
            <a:ext cx="4081550" cy="9079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>
                <a:latin typeface="Arial"/>
                <a:cs typeface="Arial"/>
              </a:rPr>
              <a:t>Located public concourse, targeting all domestic and international travellers &amp; 'meeters and greeters', in proximity to airport door entrances, elevators and escalators. </a:t>
            </a:r>
            <a:endParaRPr lang="en-US" sz="1100" dirty="0">
              <a:latin typeface="Arial"/>
              <a:cs typeface="Arial"/>
            </a:endParaRPr>
          </a:p>
          <a:p>
            <a:endParaRPr lang="en-US" sz="1100" dirty="0">
              <a:latin typeface="Arial"/>
              <a:cs typeface="Arial"/>
            </a:endParaRPr>
          </a:p>
          <a:p>
            <a:endParaRPr lang="en-US" sz="9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7118" y="3378911"/>
            <a:ext cx="641522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400" b="1">
                <a:latin typeface="Montserrat"/>
              </a:rPr>
              <a:t>Spec</a:t>
            </a:r>
            <a:endParaRPr lang="en-IN" sz="1400" b="1">
              <a:latin typeface="Montserra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7118" y="3702705"/>
            <a:ext cx="3747311" cy="2308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n-US" sz="9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FD3AF3-3F4B-BB29-3E4C-7ADAEC810376}"/>
              </a:ext>
            </a:extLst>
          </p:cNvPr>
          <p:cNvSpPr txBox="1"/>
          <p:nvPr/>
        </p:nvSpPr>
        <p:spPr>
          <a:xfrm>
            <a:off x="647507" y="3766596"/>
            <a:ext cx="3632357" cy="15373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51865" indent="-951865">
              <a:lnSpc>
                <a:spcPct val="130000"/>
              </a:lnSpc>
            </a:pPr>
            <a:r>
              <a:rPr lang="en-US" sz="1100" b="1">
                <a:latin typeface="Arial"/>
                <a:cs typeface="Arial"/>
              </a:rPr>
              <a:t>Product Type :      Zone</a:t>
            </a:r>
            <a:endParaRPr lang="en-US" sz="1100">
              <a:latin typeface="Arial"/>
              <a:cs typeface="Arial"/>
            </a:endParaRPr>
          </a:p>
          <a:p>
            <a:pPr marL="951865" indent="-951865">
              <a:lnSpc>
                <a:spcPct val="130000"/>
              </a:lnSpc>
            </a:pPr>
            <a:r>
              <a:rPr lang="en-US" sz="1100" b="1">
                <a:latin typeface="Arial"/>
                <a:cs typeface="Arial"/>
              </a:rPr>
              <a:t>Panels:                  Multiple  </a:t>
            </a:r>
            <a:endParaRPr lang="en-US" sz="1100">
              <a:latin typeface="Arial"/>
              <a:cs typeface="Arial"/>
            </a:endParaRPr>
          </a:p>
          <a:p>
            <a:pPr marL="951865" indent="-951865">
              <a:lnSpc>
                <a:spcPct val="130000"/>
              </a:lnSpc>
            </a:pPr>
            <a:r>
              <a:rPr lang="en-US" sz="1100" b="1">
                <a:latin typeface="Arial"/>
                <a:cs typeface="Arial"/>
              </a:rPr>
              <a:t>Illuminated :          No</a:t>
            </a:r>
            <a:endParaRPr lang="en-US" sz="1100">
              <a:latin typeface="Arial"/>
              <a:cs typeface="Arial"/>
            </a:endParaRPr>
          </a:p>
          <a:p>
            <a:r>
              <a:rPr lang="fr-FR" sz="1100" b="1" dirty="0">
                <a:latin typeface="Arial"/>
                <a:cs typeface="Arial"/>
              </a:rPr>
              <a:t>Size :                      73 Sqm</a:t>
            </a:r>
            <a:br>
              <a:rPr lang="fr-FR" sz="1100" b="1" dirty="0">
                <a:latin typeface="Arial"/>
                <a:cs typeface="Arial"/>
              </a:rPr>
            </a:br>
            <a:r>
              <a:rPr lang="fr-FR" sz="1100" b="1">
                <a:latin typeface="Arial"/>
                <a:cs typeface="Arial"/>
              </a:rPr>
              <a:t>                                1 x 20m (bul-head)</a:t>
            </a:r>
            <a:endParaRPr lang="fr-FR" sz="1100">
              <a:latin typeface="Arial"/>
              <a:cs typeface="Arial"/>
            </a:endParaRPr>
          </a:p>
          <a:p>
            <a:endParaRPr lang="fr-FR" sz="1100" b="1" dirty="0">
              <a:latin typeface="Arial"/>
              <a:cs typeface="Arial"/>
            </a:endParaRPr>
          </a:p>
          <a:p>
            <a:pPr algn="l"/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3410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7118" y="878550"/>
            <a:ext cx="1451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Montserrat" panose="00000500000000000000" pitchFamily="2" charset="0"/>
              </a:rPr>
              <a:t>Map View</a:t>
            </a:r>
            <a:endParaRPr lang="en-IN" sz="2000" dirty="0">
              <a:latin typeface="Montserrat" panose="000005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8" y="466066"/>
            <a:ext cx="1936867" cy="212975"/>
          </a:xfrm>
          <a:prstGeom prst="rect">
            <a:avLst/>
          </a:prstGeom>
        </p:spPr>
      </p:pic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C768A832-D518-9942-BE18-3061F740D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2378" y="2135397"/>
            <a:ext cx="5355745" cy="30149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BC0198-3E15-284D-03F1-090C73750C14}"/>
              </a:ext>
            </a:extLst>
          </p:cNvPr>
          <p:cNvSpPr txBox="1"/>
          <p:nvPr/>
        </p:nvSpPr>
        <p:spPr>
          <a:xfrm>
            <a:off x="4911579" y="4627307"/>
            <a:ext cx="89616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ea typeface="Calibri"/>
                <a:cs typeface="Calibri"/>
              </a:rPr>
              <a:t>International Departures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DCA3A9-B5F6-89FB-9BA5-BF1D56C3FB2F}"/>
              </a:ext>
            </a:extLst>
          </p:cNvPr>
          <p:cNvSpPr txBox="1"/>
          <p:nvPr/>
        </p:nvSpPr>
        <p:spPr>
          <a:xfrm>
            <a:off x="5914425" y="2487375"/>
            <a:ext cx="80543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ea typeface="Calibri"/>
                <a:cs typeface="Calibri"/>
              </a:rPr>
              <a:t>Public Concourse</a:t>
            </a:r>
          </a:p>
        </p:txBody>
      </p:sp>
      <p:pic>
        <p:nvPicPr>
          <p:cNvPr id="15" name="Picture 14" descr="A green pin with a tv on it&#10;&#10;Description automatically generated">
            <a:extLst>
              <a:ext uri="{FF2B5EF4-FFF2-40B4-BE49-F238E27FC236}">
                <a16:creationId xmlns:a16="http://schemas.microsoft.com/office/drawing/2014/main" id="{AFF87BE2-8706-EFB2-0BF1-4AB1FF18FE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2958" y="2738168"/>
            <a:ext cx="1064103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031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sign on the wall&#10;&#10;Description automatically generated">
            <a:extLst>
              <a:ext uri="{FF2B5EF4-FFF2-40B4-BE49-F238E27FC236}">
                <a16:creationId xmlns:a16="http://schemas.microsoft.com/office/drawing/2014/main" id="{2F784106-5478-EAA7-888F-FC3591146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897" y="1367247"/>
            <a:ext cx="6538103" cy="36131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716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7118" y="1167996"/>
            <a:ext cx="3368230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>
                <a:latin typeface="Montserrat"/>
              </a:rPr>
              <a:t>International Departures</a:t>
            </a:r>
            <a:endParaRPr lang="en-US" sz="2000">
              <a:latin typeface="Montserrat" panose="000005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8" y="466066"/>
            <a:ext cx="1936867" cy="2129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7118" y="1799566"/>
            <a:ext cx="1683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</a:rPr>
              <a:t>Location details</a:t>
            </a:r>
            <a:endParaRPr lang="en-IN" sz="1400" b="1" dirty="0">
              <a:latin typeface="Montserrat" panose="000005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2920" y="2118582"/>
            <a:ext cx="4081550" cy="6001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>
                <a:latin typeface="Arial"/>
                <a:cs typeface="Arial"/>
              </a:rPr>
              <a:t>Targeting passengers prior to boarding at boarding gate 3</a:t>
            </a:r>
            <a:endParaRPr lang="en-US" sz="1100" dirty="0">
              <a:latin typeface="Arial"/>
              <a:cs typeface="Arial"/>
            </a:endParaRPr>
          </a:p>
          <a:p>
            <a:endParaRPr lang="en-US" sz="1100" dirty="0">
              <a:latin typeface="Arial"/>
              <a:cs typeface="Arial"/>
            </a:endParaRPr>
          </a:p>
          <a:p>
            <a:endParaRPr lang="en-US" sz="11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7118" y="3378911"/>
            <a:ext cx="641522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400" b="1">
                <a:latin typeface="Montserrat"/>
              </a:rPr>
              <a:t>Spec</a:t>
            </a:r>
            <a:endParaRPr lang="en-IN" sz="1400" b="1">
              <a:latin typeface="Montserra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7118" y="3702705"/>
            <a:ext cx="3747311" cy="2308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n-US" sz="9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FD3AF3-3F4B-BB29-3E4C-7ADAEC810376}"/>
              </a:ext>
            </a:extLst>
          </p:cNvPr>
          <p:cNvSpPr txBox="1"/>
          <p:nvPr/>
        </p:nvSpPr>
        <p:spPr>
          <a:xfrm>
            <a:off x="647507" y="3766596"/>
            <a:ext cx="3632357" cy="15373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51865" indent="-951865">
              <a:lnSpc>
                <a:spcPct val="130000"/>
              </a:lnSpc>
            </a:pPr>
            <a:r>
              <a:rPr lang="en-US" sz="1100" b="1">
                <a:latin typeface="Arial"/>
                <a:cs typeface="Arial"/>
              </a:rPr>
              <a:t>Product Type :       Wall Site</a:t>
            </a:r>
            <a:endParaRPr lang="en-US" sz="1100">
              <a:latin typeface="Arial"/>
              <a:cs typeface="Arial"/>
            </a:endParaRPr>
          </a:p>
          <a:p>
            <a:pPr marL="951865" indent="-951865">
              <a:lnSpc>
                <a:spcPct val="130000"/>
              </a:lnSpc>
            </a:pPr>
            <a:r>
              <a:rPr lang="en-US" sz="1100" b="1">
                <a:latin typeface="Arial"/>
                <a:cs typeface="Arial"/>
              </a:rPr>
              <a:t>Panels:                    2 </a:t>
            </a:r>
            <a:endParaRPr lang="en-US" sz="1100">
              <a:latin typeface="Arial"/>
              <a:cs typeface="Arial"/>
            </a:endParaRPr>
          </a:p>
          <a:p>
            <a:pPr marL="951865" indent="-951865">
              <a:lnSpc>
                <a:spcPct val="130000"/>
              </a:lnSpc>
            </a:pPr>
            <a:r>
              <a:rPr lang="en-US" sz="1100" b="1">
                <a:latin typeface="Arial"/>
                <a:cs typeface="Arial"/>
              </a:rPr>
              <a:t>Illuminated :           No</a:t>
            </a:r>
            <a:endParaRPr lang="en-US" sz="1100">
              <a:latin typeface="Arial"/>
              <a:cs typeface="Arial"/>
            </a:endParaRPr>
          </a:p>
          <a:p>
            <a:r>
              <a:rPr lang="fr-FR" sz="1100" b="1" dirty="0">
                <a:latin typeface="Arial"/>
                <a:cs typeface="Arial"/>
              </a:rPr>
              <a:t>                    </a:t>
            </a:r>
            <a:br>
              <a:rPr lang="fr-FR" sz="1100" b="1" dirty="0">
                <a:latin typeface="Arial"/>
                <a:cs typeface="Arial"/>
              </a:rPr>
            </a:br>
            <a:r>
              <a:rPr lang="fr-FR" sz="1100" b="1" dirty="0">
                <a:latin typeface="Arial"/>
                <a:cs typeface="Arial"/>
              </a:rPr>
              <a:t>                                </a:t>
            </a:r>
            <a:endParaRPr lang="fr-FR" sz="1100" dirty="0">
              <a:latin typeface="Arial"/>
              <a:cs typeface="Arial"/>
            </a:endParaRPr>
          </a:p>
          <a:p>
            <a:endParaRPr lang="fr-FR" sz="1100" b="1" dirty="0">
              <a:latin typeface="Arial"/>
              <a:cs typeface="Arial"/>
            </a:endParaRPr>
          </a:p>
          <a:p>
            <a:pPr algn="l"/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7265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walking in a building&#10;&#10;Description automatically generated">
            <a:extLst>
              <a:ext uri="{FF2B5EF4-FFF2-40B4-BE49-F238E27FC236}">
                <a16:creationId xmlns:a16="http://schemas.microsoft.com/office/drawing/2014/main" id="{B50273B9-E266-70B2-40EB-768D3A37BE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" t="-14324" r="6023" b="124"/>
          <a:stretch/>
        </p:blipFill>
        <p:spPr>
          <a:xfrm>
            <a:off x="3446973" y="1470830"/>
            <a:ext cx="8295964" cy="36113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37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7118" y="1167996"/>
            <a:ext cx="2436886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>
                <a:latin typeface="Montserrat"/>
              </a:rPr>
              <a:t>Domestic Arrivals</a:t>
            </a:r>
            <a:endParaRPr lang="en-US" sz="2000" dirty="0">
              <a:latin typeface="Montserrat" panose="000005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8" y="466066"/>
            <a:ext cx="1936867" cy="2129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7118" y="1799566"/>
            <a:ext cx="1683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</a:rPr>
              <a:t>Location details</a:t>
            </a:r>
            <a:endParaRPr lang="en-IN" sz="1400" b="1" dirty="0">
              <a:latin typeface="Montserrat" panose="000005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2920" y="2118582"/>
            <a:ext cx="4081550" cy="11541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>
                <a:latin typeface="Arial"/>
                <a:cs typeface="Arial"/>
              </a:rPr>
              <a:t>High impact wall site, targeting all domestic arrival passengers, on route to the baggage hall coming, from the buses from plane</a:t>
            </a:r>
          </a:p>
          <a:p>
            <a:endParaRPr lang="en-US" sz="1100" dirty="0">
              <a:latin typeface="Arial"/>
              <a:cs typeface="Arial"/>
            </a:endParaRPr>
          </a:p>
          <a:p>
            <a:endParaRPr lang="en-US" sz="1100" dirty="0">
              <a:latin typeface="Arial"/>
              <a:cs typeface="Arial"/>
            </a:endParaRPr>
          </a:p>
          <a:p>
            <a:endParaRPr lang="en-US" sz="11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7118" y="3378911"/>
            <a:ext cx="641522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400" b="1">
                <a:latin typeface="Montserrat"/>
              </a:rPr>
              <a:t>Spec</a:t>
            </a:r>
            <a:endParaRPr lang="en-IN" sz="1400" b="1">
              <a:latin typeface="Montserra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7118" y="3702705"/>
            <a:ext cx="3747311" cy="2308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n-US" sz="9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FD3AF3-3F4B-BB29-3E4C-7ADAEC810376}"/>
              </a:ext>
            </a:extLst>
          </p:cNvPr>
          <p:cNvSpPr txBox="1"/>
          <p:nvPr/>
        </p:nvSpPr>
        <p:spPr>
          <a:xfrm>
            <a:off x="647507" y="3766596"/>
            <a:ext cx="3632357" cy="17066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51865" indent="-951865">
              <a:lnSpc>
                <a:spcPct val="130000"/>
              </a:lnSpc>
            </a:pPr>
            <a:r>
              <a:rPr lang="en-US" sz="1100" b="1">
                <a:latin typeface="Arial"/>
                <a:cs typeface="Arial"/>
              </a:rPr>
              <a:t>Product Type :      Wall Site   </a:t>
            </a:r>
            <a:endParaRPr lang="en-US" sz="1100">
              <a:latin typeface="Arial"/>
              <a:cs typeface="Arial"/>
            </a:endParaRPr>
          </a:p>
          <a:p>
            <a:pPr marL="951865" indent="-951865">
              <a:lnSpc>
                <a:spcPct val="130000"/>
              </a:lnSpc>
            </a:pPr>
            <a:r>
              <a:rPr lang="en-US" sz="1100" b="1">
                <a:latin typeface="Arial"/>
                <a:cs typeface="Arial"/>
              </a:rPr>
              <a:t>Panels:                   2 </a:t>
            </a:r>
            <a:endParaRPr lang="en-US" sz="1100">
              <a:latin typeface="Arial"/>
              <a:cs typeface="Arial"/>
            </a:endParaRPr>
          </a:p>
          <a:p>
            <a:pPr marL="951865" indent="-951865">
              <a:lnSpc>
                <a:spcPct val="130000"/>
              </a:lnSpc>
            </a:pPr>
            <a:r>
              <a:rPr lang="en-US" sz="1100" b="1">
                <a:latin typeface="Arial"/>
                <a:cs typeface="Arial"/>
              </a:rPr>
              <a:t>Illuminated :           No</a:t>
            </a:r>
            <a:endParaRPr lang="en-US" sz="1100">
              <a:latin typeface="Arial"/>
              <a:cs typeface="Arial"/>
            </a:endParaRPr>
          </a:p>
          <a:p>
            <a:r>
              <a:rPr lang="fr-FR" sz="1100" b="1">
                <a:latin typeface="Arial"/>
                <a:cs typeface="Arial"/>
              </a:rPr>
              <a:t> Size:                       54.45 Sqm</a:t>
            </a:r>
            <a:br>
              <a:rPr lang="fr-FR" sz="1100" b="1" dirty="0">
                <a:latin typeface="Arial"/>
                <a:cs typeface="Arial"/>
              </a:rPr>
            </a:br>
            <a:r>
              <a:rPr lang="fr-FR" sz="1100" b="1">
                <a:latin typeface="Arial"/>
                <a:cs typeface="Arial"/>
              </a:rPr>
              <a:t>                                2.8 x8.9m &amp; 1.92 x16.21m</a:t>
            </a:r>
            <a:r>
              <a:rPr lang="fr-FR" sz="1100" b="1" dirty="0">
                <a:latin typeface="Arial"/>
                <a:cs typeface="Arial"/>
              </a:rPr>
              <a:t>                   </a:t>
            </a:r>
            <a:br>
              <a:rPr lang="fr-FR" sz="1100" b="1" dirty="0">
                <a:latin typeface="Arial"/>
                <a:cs typeface="Arial"/>
              </a:rPr>
            </a:br>
            <a:r>
              <a:rPr lang="fr-FR" sz="1100" b="1" dirty="0">
                <a:latin typeface="Arial"/>
                <a:cs typeface="Arial"/>
              </a:rPr>
              <a:t>                                </a:t>
            </a:r>
            <a:endParaRPr lang="fr-FR" sz="1100" dirty="0">
              <a:latin typeface="Arial"/>
              <a:cs typeface="Arial"/>
            </a:endParaRPr>
          </a:p>
          <a:p>
            <a:endParaRPr lang="fr-FR" sz="1100" b="1" dirty="0">
              <a:latin typeface="Arial"/>
              <a:cs typeface="Arial"/>
            </a:endParaRPr>
          </a:p>
          <a:p>
            <a:pPr algn="l"/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040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7118" y="878550"/>
            <a:ext cx="1451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Montserrat" panose="00000500000000000000" pitchFamily="2" charset="0"/>
              </a:rPr>
              <a:t>Map View</a:t>
            </a:r>
            <a:endParaRPr lang="en-IN" sz="2000" dirty="0">
              <a:latin typeface="Montserrat" panose="000005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8" y="466066"/>
            <a:ext cx="1936867" cy="212975"/>
          </a:xfrm>
          <a:prstGeom prst="rect">
            <a:avLst/>
          </a:prstGeom>
        </p:spPr>
      </p:pic>
      <p:pic>
        <p:nvPicPr>
          <p:cNvPr id="2" name="Picture 1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12DFAD28-A17B-3B78-25BC-E189E328E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0542" y="1281833"/>
            <a:ext cx="6578000" cy="41613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6CFEC0-8E16-9F7C-294B-3EC5041C2AF2}"/>
              </a:ext>
            </a:extLst>
          </p:cNvPr>
          <p:cNvSpPr txBox="1"/>
          <p:nvPr/>
        </p:nvSpPr>
        <p:spPr>
          <a:xfrm>
            <a:off x="5164264" y="2481172"/>
            <a:ext cx="129432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>
                <a:ea typeface="Calibri"/>
                <a:cs typeface="Calibri"/>
              </a:rPr>
              <a:t>Baggage Claim</a:t>
            </a:r>
            <a:endParaRPr lang="en-US" sz="9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B30E8C-4ECF-64E5-3244-4E26C04373E1}"/>
              </a:ext>
            </a:extLst>
          </p:cNvPr>
          <p:cNvSpPr txBox="1"/>
          <p:nvPr/>
        </p:nvSpPr>
        <p:spPr>
          <a:xfrm>
            <a:off x="6192924" y="4429897"/>
            <a:ext cx="1602185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>
                <a:ea typeface="Calibri"/>
                <a:cs typeface="Calibri"/>
              </a:rPr>
              <a:t>Domestic Arrivals</a:t>
            </a:r>
            <a:endParaRPr lang="en-US" sz="9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8A1A28-B7F7-F76E-B5A8-A62653618B73}"/>
              </a:ext>
            </a:extLst>
          </p:cNvPr>
          <p:cNvSpPr txBox="1"/>
          <p:nvPr/>
        </p:nvSpPr>
        <p:spPr>
          <a:xfrm>
            <a:off x="7217337" y="4903683"/>
            <a:ext cx="161999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ea typeface="Calibri"/>
                <a:cs typeface="Calibri"/>
              </a:rPr>
              <a:t>Bus Drop </a:t>
            </a:r>
            <a:r>
              <a:rPr lang="en-US" sz="900">
                <a:ea typeface="Calibri"/>
                <a:cs typeface="Calibri"/>
              </a:rPr>
              <a:t>Off Point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953300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A111C5-20D1-93A2-4E9E-E1816A4BC2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4278" t="-1084" r="25635" b="997"/>
          <a:stretch/>
        </p:blipFill>
        <p:spPr>
          <a:xfrm>
            <a:off x="4848230" y="1029366"/>
            <a:ext cx="7343776" cy="41630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499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7118" y="1167996"/>
            <a:ext cx="2948243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>
                <a:latin typeface="Montserrat"/>
              </a:rPr>
              <a:t>Domestic Departures</a:t>
            </a:r>
            <a:endParaRPr lang="en-US" sz="2000" dirty="0">
              <a:latin typeface="Montserrat" panose="000005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8" y="466066"/>
            <a:ext cx="1936867" cy="2129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7118" y="1799566"/>
            <a:ext cx="1683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</a:rPr>
              <a:t>Location details</a:t>
            </a:r>
            <a:endParaRPr lang="en-IN" sz="1400" b="1" dirty="0">
              <a:latin typeface="Montserrat" panose="000005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2920" y="2118582"/>
            <a:ext cx="4081550" cy="98950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100">
                <a:latin typeface="Arial"/>
                <a:cs typeface="Arial"/>
              </a:rPr>
              <a:t>Airside – Departure Gates E Hall. </a:t>
            </a:r>
            <a:endParaRPr lang="en-US"/>
          </a:p>
          <a:p>
            <a:endParaRPr lang="en-US" sz="1100" b="1" dirty="0">
              <a:latin typeface="Arial"/>
              <a:cs typeface="Arial"/>
            </a:endParaRPr>
          </a:p>
          <a:p>
            <a:endParaRPr lang="en-US" sz="1100" dirty="0">
              <a:latin typeface="Arial"/>
              <a:cs typeface="Arial"/>
            </a:endParaRPr>
          </a:p>
          <a:p>
            <a:endParaRPr lang="en-US" sz="1100" dirty="0">
              <a:latin typeface="Arial"/>
              <a:cs typeface="Arial"/>
            </a:endParaRPr>
          </a:p>
          <a:p>
            <a:endParaRPr lang="en-US" sz="11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7118" y="3378911"/>
            <a:ext cx="641522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400" b="1">
                <a:latin typeface="Montserrat"/>
              </a:rPr>
              <a:t>Spec</a:t>
            </a:r>
            <a:endParaRPr lang="en-IN" sz="1400" b="1">
              <a:latin typeface="Montserra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7118" y="3702705"/>
            <a:ext cx="3747311" cy="2308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n-US" sz="9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FD3AF3-3F4B-BB29-3E4C-7ADAEC810376}"/>
              </a:ext>
            </a:extLst>
          </p:cNvPr>
          <p:cNvSpPr txBox="1"/>
          <p:nvPr/>
        </p:nvSpPr>
        <p:spPr>
          <a:xfrm>
            <a:off x="647507" y="3766596"/>
            <a:ext cx="3632357" cy="15373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51865" indent="-951865">
              <a:lnSpc>
                <a:spcPct val="130000"/>
              </a:lnSpc>
            </a:pPr>
            <a:r>
              <a:rPr lang="en-US" sz="1100" b="1">
                <a:latin typeface="Arial"/>
                <a:cs typeface="Arial"/>
              </a:rPr>
              <a:t>Product Type :      Wall Site   </a:t>
            </a:r>
            <a:endParaRPr lang="en-US" sz="1100">
              <a:latin typeface="Arial"/>
              <a:cs typeface="Arial"/>
            </a:endParaRPr>
          </a:p>
          <a:p>
            <a:pPr marL="951865" indent="-951865">
              <a:lnSpc>
                <a:spcPct val="130000"/>
              </a:lnSpc>
            </a:pPr>
            <a:r>
              <a:rPr lang="en-US" sz="1100" b="1">
                <a:latin typeface="Arial"/>
                <a:cs typeface="Arial"/>
              </a:rPr>
              <a:t>Panels:                   3</a:t>
            </a:r>
            <a:endParaRPr lang="en-US" sz="1100">
              <a:latin typeface="Arial"/>
              <a:cs typeface="Arial"/>
            </a:endParaRPr>
          </a:p>
          <a:p>
            <a:pPr marL="951865" indent="-951865">
              <a:lnSpc>
                <a:spcPct val="130000"/>
              </a:lnSpc>
            </a:pPr>
            <a:r>
              <a:rPr lang="en-US" sz="1100" b="1">
                <a:latin typeface="Arial"/>
                <a:cs typeface="Arial"/>
              </a:rPr>
              <a:t>Illuminated :           No</a:t>
            </a:r>
            <a:endParaRPr lang="en-US" sz="1100">
              <a:latin typeface="Arial"/>
              <a:cs typeface="Arial"/>
            </a:endParaRPr>
          </a:p>
          <a:p>
            <a:r>
              <a:rPr lang="fr-FR" sz="1100" b="1" dirty="0">
                <a:latin typeface="Arial"/>
                <a:cs typeface="Arial"/>
              </a:rPr>
              <a:t>                   </a:t>
            </a:r>
            <a:br>
              <a:rPr lang="fr-FR" sz="1100" b="1" dirty="0">
                <a:latin typeface="Arial"/>
                <a:cs typeface="Arial"/>
              </a:rPr>
            </a:br>
            <a:r>
              <a:rPr lang="fr-FR" sz="1100" b="1" dirty="0">
                <a:latin typeface="Arial"/>
                <a:cs typeface="Arial"/>
              </a:rPr>
              <a:t>                                </a:t>
            </a:r>
            <a:endParaRPr lang="fr-FR" sz="1100" dirty="0">
              <a:latin typeface="Arial"/>
              <a:cs typeface="Arial"/>
            </a:endParaRPr>
          </a:p>
          <a:p>
            <a:endParaRPr lang="fr-FR" sz="1100" b="1" dirty="0">
              <a:latin typeface="Arial"/>
              <a:cs typeface="Arial"/>
            </a:endParaRPr>
          </a:p>
          <a:p>
            <a:pPr algn="l"/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32891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57</Words>
  <Application>Microsoft Office PowerPoint</Application>
  <PresentationFormat>Widescreen</PresentationFormat>
  <Paragraphs>8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366</cp:revision>
  <dcterms:created xsi:type="dcterms:W3CDTF">2025-01-13T05:07:34Z</dcterms:created>
  <dcterms:modified xsi:type="dcterms:W3CDTF">2025-01-13T11:16:46Z</dcterms:modified>
</cp:coreProperties>
</file>