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DBB3B-6F03-DF1A-0796-4F45854D36FD}" v="7" dt="2024-10-07T09:57:47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73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77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05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5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01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93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1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345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5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1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AF3D-761A-4164-823F-B713DC762BDE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6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137" y="2083406"/>
            <a:ext cx="4156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Own the Spotlight at Paris with pDOOH this Fashion Week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5993" y="4041974"/>
            <a:ext cx="150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January 21-26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29924" y="3926128"/>
            <a:ext cx="1712422" cy="6010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340137" y="4647876"/>
            <a:ext cx="1891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chemeClr val="bg1"/>
                </a:solidFill>
              </a:rPr>
              <a:t>Men’s Fashion Week</a:t>
            </a:r>
            <a:endParaRPr lang="en-I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1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316" y="232727"/>
            <a:ext cx="62228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P – DOOH – France,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mbria" pitchFamily="18" charset="0"/>
              </a:rPr>
              <a:t>Palais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a typeface="Cambria" pitchFamily="18" charset="0"/>
              </a:rPr>
              <a:t>Tokoyo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a typeface="Cambria" pitchFamily="18" charset="0"/>
              </a:rPr>
              <a:t>recommended Sites</a:t>
            </a:r>
            <a:endParaRPr lang="en-US" sz="2000" b="1" dirty="0">
              <a:solidFill>
                <a:schemeClr val="bg1"/>
              </a:solidFill>
              <a:latin typeface="+mj-lt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2967" y="232727"/>
            <a:ext cx="195903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 of screen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155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2" y="865564"/>
            <a:ext cx="10216341" cy="57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1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8876D-0F1A-E19D-154E-89194F91DFA3}"/>
              </a:ext>
            </a:extLst>
          </p:cNvPr>
          <p:cNvSpPr txBox="1"/>
          <p:nvPr/>
        </p:nvSpPr>
        <p:spPr>
          <a:xfrm>
            <a:off x="2025944" y="1624262"/>
            <a:ext cx="3792452" cy="12608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17" b="1" dirty="0">
                <a:solidFill>
                  <a:srgbClr val="FF8F30"/>
                </a:solidFill>
                <a:latin typeface="Calibri Light"/>
                <a:ea typeface="+mn-lt"/>
                <a:cs typeface="+mn-lt"/>
              </a:rPr>
              <a:t>Why</a:t>
            </a:r>
            <a:r>
              <a:rPr lang="en-US" sz="3417" b="1" dirty="0">
                <a:solidFill>
                  <a:srgbClr val="E9501C"/>
                </a:solidFill>
                <a:latin typeface="Calibri Light"/>
                <a:ea typeface="+mn-lt"/>
                <a:cs typeface="+mn-lt"/>
              </a:rPr>
              <a:t> </a:t>
            </a:r>
            <a:endParaRPr lang="en-US" sz="3417" dirty="0">
              <a:solidFill>
                <a:srgbClr val="E9501C"/>
              </a:solidFill>
              <a:latin typeface="Calibri Light"/>
              <a:ea typeface="+mn-lt"/>
              <a:cs typeface="+mn-lt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programmatic DOOH for </a:t>
            </a:r>
            <a:r>
              <a:rPr lang="en-US" sz="1400" b="1" dirty="0" smtClean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Paris Men’s Fashion Week campaign </a:t>
            </a:r>
            <a:r>
              <a:rPr lang="en-US" sz="14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targeting Elite </a:t>
            </a:r>
            <a:r>
              <a:rPr lang="en-US" sz="1400" b="1" dirty="0" smtClean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Brands, fashion celebrities and </a:t>
            </a:r>
            <a:r>
              <a:rPr lang="en-US" sz="14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decision makers?</a:t>
            </a:r>
            <a:endParaRPr lang="en-US" sz="14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72883-B2D9-366B-93C1-074554C272F4}"/>
              </a:ext>
            </a:extLst>
          </p:cNvPr>
          <p:cNvSpPr txBox="1"/>
          <p:nvPr/>
        </p:nvSpPr>
        <p:spPr>
          <a:xfrm>
            <a:off x="963780" y="2927684"/>
            <a:ext cx="4605839" cy="255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4309" indent="-274309">
              <a:buFont typeface="Wingdings"/>
              <a:buChar char="ü"/>
            </a:pPr>
            <a:r>
              <a:rPr lang="en-GB" sz="1333" dirty="0">
                <a:solidFill>
                  <a:srgbClr val="ECECEC"/>
                </a:solidFill>
                <a:latin typeface="+mj-lt"/>
              </a:rPr>
              <a:t>Programmatic Advertising: Tailor your digital out-of-home (DOOH) campaigns with precision, targeting high-traffic areas near convention centres in real-time</a:t>
            </a: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latin typeface="+mj-lt"/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GB" sz="1333" dirty="0">
                <a:solidFill>
                  <a:srgbClr val="ECECEC"/>
                </a:solidFill>
                <a:latin typeface="+mj-lt"/>
              </a:rPr>
              <a:t>Culturally Smart and Data-Driven: Seamlessly integrate diverse datasets to deliver content that resonates with </a:t>
            </a:r>
            <a:r>
              <a:rPr lang="en-GB" sz="1333" dirty="0" smtClean="0">
                <a:solidFill>
                  <a:srgbClr val="ECECEC"/>
                </a:solidFill>
                <a:latin typeface="+mj-lt"/>
              </a:rPr>
              <a:t>the elite brands, affluent audience &amp; </a:t>
            </a:r>
            <a:r>
              <a:rPr lang="en-GB" sz="1333" dirty="0" smtClean="0">
                <a:solidFill>
                  <a:srgbClr val="ECECEC"/>
                </a:solidFill>
                <a:latin typeface="+mj-lt"/>
              </a:rPr>
              <a:t>celebrity community </a:t>
            </a:r>
            <a:r>
              <a:rPr lang="en-GB" sz="1333" dirty="0" smtClean="0">
                <a:solidFill>
                  <a:srgbClr val="ECECEC"/>
                </a:solidFill>
                <a:latin typeface="+mj-lt"/>
              </a:rPr>
              <a:t>at </a:t>
            </a:r>
            <a:r>
              <a:rPr lang="en-GB" sz="1333" dirty="0">
                <a:solidFill>
                  <a:srgbClr val="ECECEC"/>
                </a:solidFill>
                <a:latin typeface="+mj-lt"/>
              </a:rPr>
              <a:t>the right moment.</a:t>
            </a:r>
          </a:p>
          <a:p>
            <a:endParaRPr lang="en-US" sz="1333" dirty="0">
              <a:solidFill>
                <a:schemeClr val="bg1"/>
              </a:solidFill>
              <a:latin typeface="+mj-lt"/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GB" sz="1333" dirty="0">
                <a:solidFill>
                  <a:srgbClr val="ECECEC"/>
                </a:solidFill>
                <a:latin typeface="+mj-lt"/>
              </a:rPr>
              <a:t>Dynamic Campaign Activation: Data feeds initiate context-aware displays based on busy times, </a:t>
            </a:r>
            <a:r>
              <a:rPr lang="en-GB" sz="1333" dirty="0" smtClean="0">
                <a:solidFill>
                  <a:srgbClr val="ECECEC"/>
                </a:solidFill>
                <a:latin typeface="+mj-lt"/>
              </a:rPr>
              <a:t>fashion</a:t>
            </a:r>
            <a:r>
              <a:rPr lang="en-GB" sz="1333" dirty="0" smtClean="0">
                <a:solidFill>
                  <a:srgbClr val="ECECEC"/>
                </a:solidFill>
                <a:latin typeface="+mj-lt"/>
              </a:rPr>
              <a:t> </a:t>
            </a:r>
            <a:r>
              <a:rPr lang="en-GB" sz="1333" dirty="0">
                <a:solidFill>
                  <a:srgbClr val="ECECEC"/>
                </a:solidFill>
                <a:latin typeface="+mj-lt"/>
              </a:rPr>
              <a:t>events, and cultural celebrations, enhancing relevance and engagement.</a:t>
            </a:r>
            <a:endParaRPr lang="en-US" sz="15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5" name="Picture 5" descr="A drawing of a question mark and a question mark&#10;&#10;Description automatically generated">
            <a:extLst>
              <a:ext uri="{FF2B5EF4-FFF2-40B4-BE49-F238E27FC236}">
                <a16:creationId xmlns:a16="http://schemas.microsoft.com/office/drawing/2014/main" id="{E46D2F39-CE4E-F142-C5BF-CAB44BE531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661" y="1746584"/>
            <a:ext cx="757614" cy="798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BC65F5-1B09-7147-141E-231C4EE0EC64}"/>
              </a:ext>
            </a:extLst>
          </p:cNvPr>
          <p:cNvSpPr txBox="1"/>
          <p:nvPr/>
        </p:nvSpPr>
        <p:spPr>
          <a:xfrm>
            <a:off x="7769142" y="1624262"/>
            <a:ext cx="2472112" cy="845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17" b="1" dirty="0">
                <a:solidFill>
                  <a:srgbClr val="FF8F30"/>
                </a:solidFill>
                <a:latin typeface="Calibri Light"/>
                <a:ea typeface="+mn-lt"/>
                <a:cs typeface="+mn-lt"/>
              </a:rPr>
              <a:t>Benefits</a:t>
            </a:r>
            <a:r>
              <a:rPr lang="en-US" sz="3417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endParaRPr lang="en-US" sz="3417" b="1" dirty="0">
              <a:solidFill>
                <a:schemeClr val="accent2"/>
              </a:solidFill>
              <a:latin typeface="Calibri Light"/>
              <a:ea typeface="+mn-lt"/>
              <a:cs typeface="+mn-lt"/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of programmatic DOOH</a:t>
            </a:r>
            <a:endParaRPr lang="en-US" sz="15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8" name="Picture 8" descr="A hand holding a graph&#10;&#10;Description automatically generated">
            <a:extLst>
              <a:ext uri="{FF2B5EF4-FFF2-40B4-BE49-F238E27FC236}">
                <a16:creationId xmlns:a16="http://schemas.microsoft.com/office/drawing/2014/main" id="{AEC57C30-8E89-4CF3-2B75-CD219C189A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5258" y="1736558"/>
            <a:ext cx="785813" cy="828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B2BEA5-C601-9447-96F9-02991CE1261B}"/>
              </a:ext>
            </a:extLst>
          </p:cNvPr>
          <p:cNvSpPr txBox="1"/>
          <p:nvPr/>
        </p:nvSpPr>
        <p:spPr>
          <a:xfrm>
            <a:off x="6763376" y="2927683"/>
            <a:ext cx="4455444" cy="27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Flexibility, Speed, and Modularity</a:t>
            </a:r>
            <a:endParaRPr lang="en-US" sz="1333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Quick Campaign Setup</a:t>
            </a:r>
            <a:endParaRPr lang="en-US" sz="1500" dirty="0">
              <a:solidFill>
                <a:schemeClr val="bg1"/>
              </a:solidFill>
              <a:cs typeface="Calibri"/>
            </a:endParaRP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Dynamic Campaign Management</a:t>
            </a:r>
            <a:endParaRPr lang="en-US" sz="1500" dirty="0">
              <a:solidFill>
                <a:schemeClr val="bg1"/>
              </a:solidFill>
              <a:cs typeface="Calibri"/>
            </a:endParaRP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Unlike traditional methods, it enables real-time adaptation to external conditions and personalized ad delivery.</a:t>
            </a:r>
            <a:endParaRPr lang="en-US" sz="1500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Benefits include increased efficiency, precise audience targeting, and improved ROI.</a:t>
            </a:r>
            <a:endParaRPr lang="en-US" sz="1500" dirty="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en-US" sz="1333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3EDCE3-49F9-8345-70B5-CD84128C4AC2}"/>
              </a:ext>
            </a:extLst>
          </p:cNvPr>
          <p:cNvCxnSpPr/>
          <p:nvPr/>
        </p:nvCxnSpPr>
        <p:spPr>
          <a:xfrm>
            <a:off x="6090359" y="1096880"/>
            <a:ext cx="1882" cy="4724399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35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060EE-9C2A-0078-55DE-90C7CBC98CC7}"/>
              </a:ext>
            </a:extLst>
          </p:cNvPr>
          <p:cNvSpPr txBox="1"/>
          <p:nvPr/>
        </p:nvSpPr>
        <p:spPr>
          <a:xfrm>
            <a:off x="4808361" y="206963"/>
            <a:ext cx="2571750" cy="6784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33" b="1" dirty="0">
                <a:solidFill>
                  <a:schemeClr val="bg1"/>
                </a:solidFill>
                <a:cs typeface="Calibri"/>
              </a:rPr>
              <a:t>Advantages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09980A-289E-52C3-1BAA-ED51F93EAD05}"/>
              </a:ext>
            </a:extLst>
          </p:cNvPr>
          <p:cNvCxnSpPr/>
          <p:nvPr/>
        </p:nvCxnSpPr>
        <p:spPr>
          <a:xfrm>
            <a:off x="6094545" y="1630292"/>
            <a:ext cx="1881" cy="137561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F1AA9E-20A0-EB80-DB5F-6D503E7CB91A}"/>
              </a:ext>
            </a:extLst>
          </p:cNvPr>
          <p:cNvSpPr/>
          <p:nvPr/>
        </p:nvSpPr>
        <p:spPr>
          <a:xfrm>
            <a:off x="1461273" y="1403196"/>
            <a:ext cx="3571875" cy="188641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3" tIns="43891" rIns="87783" bIns="43891" rtlCol="0" anchor="ctr"/>
          <a:lstStyle/>
          <a:p>
            <a:pPr algn="ctr"/>
            <a:endParaRPr lang="en-US" sz="15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656CDD-2EFC-F57B-76C7-6BD996EFF936}"/>
              </a:ext>
            </a:extLst>
          </p:cNvPr>
          <p:cNvCxnSpPr>
            <a:cxnSpLocks/>
          </p:cNvCxnSpPr>
          <p:nvPr/>
        </p:nvCxnSpPr>
        <p:spPr>
          <a:xfrm>
            <a:off x="6090418" y="4389484"/>
            <a:ext cx="1881" cy="137561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A group of people with a dart in the center&#10;&#10;Description automatically generated">
            <a:extLst>
              <a:ext uri="{FF2B5EF4-FFF2-40B4-BE49-F238E27FC236}">
                <a16:creationId xmlns:a16="http://schemas.microsoft.com/office/drawing/2014/main" id="{D3DC23AB-C80B-50CE-4F6F-D6A7E5B32F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960" y="1621134"/>
            <a:ext cx="522623" cy="547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DDA564-22E4-2886-B082-88C05CADAAC0}"/>
              </a:ext>
            </a:extLst>
          </p:cNvPr>
          <p:cNvSpPr txBox="1"/>
          <p:nvPr/>
        </p:nvSpPr>
        <p:spPr>
          <a:xfrm>
            <a:off x="2625459" y="1568998"/>
            <a:ext cx="2114926" cy="5503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A200"/>
                </a:solidFill>
                <a:ea typeface="+mn-lt"/>
                <a:cs typeface="+mn-lt"/>
              </a:rPr>
              <a:t>Dynamic Audience Targeting</a:t>
            </a:r>
            <a:endParaRPr lang="en-US" sz="1500" b="1" dirty="0">
              <a:solidFill>
                <a:srgbClr val="FFA200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C51FF-CB53-798B-512F-14FF48FD3882}"/>
              </a:ext>
            </a:extLst>
          </p:cNvPr>
          <p:cNvSpPr txBox="1"/>
          <p:nvPr/>
        </p:nvSpPr>
        <p:spPr>
          <a:xfrm>
            <a:off x="1773296" y="2348112"/>
            <a:ext cx="2947828" cy="704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rgbClr val="D1D5DB"/>
                </a:solidFill>
                <a:ea typeface="+mn-lt"/>
                <a:cs typeface="+mn-lt"/>
              </a:rPr>
              <a:t>P-DOOH analyzes location data, creating audiences from consumer movements for targeted ads.</a:t>
            </a:r>
            <a:endParaRPr lang="en-US" sz="1333" dirty="0">
              <a:cs typeface="Calibri"/>
            </a:endParaRPr>
          </a:p>
        </p:txBody>
      </p:sp>
      <p:grpSp>
        <p:nvGrpSpPr>
          <p:cNvPr id="16" name="Group 28">
            <a:extLst>
              <a:ext uri="{FF2B5EF4-FFF2-40B4-BE49-F238E27FC236}">
                <a16:creationId xmlns:a16="http://schemas.microsoft.com/office/drawing/2014/main" id="{B3FC3236-DC88-9623-B6C5-AFC284BE5271}"/>
              </a:ext>
            </a:extLst>
          </p:cNvPr>
          <p:cNvGrpSpPr/>
          <p:nvPr/>
        </p:nvGrpSpPr>
        <p:grpSpPr>
          <a:xfrm>
            <a:off x="1461273" y="1421779"/>
            <a:ext cx="9469824" cy="4609170"/>
            <a:chOff x="1273097" y="1375316"/>
            <a:chExt cx="10101146" cy="460917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118C560-7CFB-B043-80AB-DA442FC98896}"/>
                </a:ext>
              </a:extLst>
            </p:cNvPr>
            <p:cNvSpPr/>
            <p:nvPr/>
          </p:nvSpPr>
          <p:spPr>
            <a:xfrm>
              <a:off x="7564243" y="1375316"/>
              <a:ext cx="3810000" cy="188641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EB46ACC-06E6-CD5D-0C60-340F16BEE8D9}"/>
                </a:ext>
              </a:extLst>
            </p:cNvPr>
            <p:cNvSpPr/>
            <p:nvPr/>
          </p:nvSpPr>
          <p:spPr>
            <a:xfrm>
              <a:off x="1273097" y="4070194"/>
              <a:ext cx="3810000" cy="188641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29BB34-B7CA-DCCE-8253-30F277A4624F}"/>
                </a:ext>
              </a:extLst>
            </p:cNvPr>
            <p:cNvSpPr/>
            <p:nvPr/>
          </p:nvSpPr>
          <p:spPr>
            <a:xfrm>
              <a:off x="7564243" y="4098072"/>
              <a:ext cx="3810000" cy="188641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pic>
        <p:nvPicPr>
          <p:cNvPr id="4" name="Picture 4" descr="A cloud with a server&#10;&#10;Description automatically generated">
            <a:extLst>
              <a:ext uri="{FF2B5EF4-FFF2-40B4-BE49-F238E27FC236}">
                <a16:creationId xmlns:a16="http://schemas.microsoft.com/office/drawing/2014/main" id="{A31D3062-5509-149D-CA0F-72FCB9FFFF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3919" y="4278840"/>
            <a:ext cx="513223" cy="547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F4238-07F2-6324-7BE4-B4EC68C48D91}"/>
              </a:ext>
            </a:extLst>
          </p:cNvPr>
          <p:cNvSpPr txBox="1"/>
          <p:nvPr/>
        </p:nvSpPr>
        <p:spPr>
          <a:xfrm>
            <a:off x="8820845" y="4398804"/>
            <a:ext cx="1560345" cy="3194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A200"/>
                </a:solidFill>
                <a:ea typeface="+mn-lt"/>
                <a:cs typeface="+mn-lt"/>
              </a:rPr>
              <a:t>Live Data Feeds</a:t>
            </a:r>
            <a:endParaRPr lang="en-US" sz="1500" dirty="0">
              <a:solidFill>
                <a:srgbClr val="FFA2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C7EBD-28D3-3A26-0E99-113404DA849C}"/>
              </a:ext>
            </a:extLst>
          </p:cNvPr>
          <p:cNvSpPr txBox="1"/>
          <p:nvPr/>
        </p:nvSpPr>
        <p:spPr>
          <a:xfrm>
            <a:off x="8007802" y="5003992"/>
            <a:ext cx="2494810" cy="934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Weather, traffic, flight data.</a:t>
            </a:r>
            <a:endParaRPr lang="en-US" sz="1333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Local data sets for targeting  e.g. demographic postcode data</a:t>
            </a:r>
            <a:endParaRPr lang="en-US" sz="1333" dirty="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endParaRPr lang="en-US" sz="1500" dirty="0">
              <a:cs typeface="Calibri"/>
            </a:endParaRPr>
          </a:p>
        </p:txBody>
      </p:sp>
      <p:pic>
        <p:nvPicPr>
          <p:cNvPr id="8" name="Picture 8" descr="A white line drawing of a pencil and a black background&#10;&#10;Description automatically generated">
            <a:extLst>
              <a:ext uri="{FF2B5EF4-FFF2-40B4-BE49-F238E27FC236}">
                <a16:creationId xmlns:a16="http://schemas.microsoft.com/office/drawing/2014/main" id="{BAB4F47E-1433-2307-0FFF-506A5D7298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0649" y="4303051"/>
            <a:ext cx="569620" cy="59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ECA08F-CB6D-9E24-9CD4-5CCC2279A9A0}"/>
              </a:ext>
            </a:extLst>
          </p:cNvPr>
          <p:cNvSpPr txBox="1"/>
          <p:nvPr/>
        </p:nvSpPr>
        <p:spPr>
          <a:xfrm>
            <a:off x="2597946" y="4301043"/>
            <a:ext cx="1861134" cy="781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A200"/>
                </a:solidFill>
                <a:ea typeface="+mn-lt"/>
                <a:cs typeface="+mn-lt"/>
              </a:rPr>
              <a:t>Live Data-Led Dynamic Creative</a:t>
            </a:r>
            <a:endParaRPr lang="en-US" sz="1500" dirty="0">
              <a:solidFill>
                <a:srgbClr val="FFA200"/>
              </a:solidFill>
              <a:cs typeface="Calibri"/>
            </a:endParaRPr>
          </a:p>
          <a:p>
            <a:endParaRPr lang="en-US" sz="1500" b="1" dirty="0">
              <a:solidFill>
                <a:srgbClr val="FFA2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41886-C75B-A190-8ABD-A9B16CFB46DD}"/>
              </a:ext>
            </a:extLst>
          </p:cNvPr>
          <p:cNvSpPr txBox="1"/>
          <p:nvPr/>
        </p:nvSpPr>
        <p:spPr>
          <a:xfrm>
            <a:off x="2024565" y="5025475"/>
            <a:ext cx="2067928" cy="1165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Customize creative in real-time based on all types of local data</a:t>
            </a:r>
          </a:p>
          <a:p>
            <a:pPr algn="ctr"/>
            <a:endParaRPr lang="en-US" sz="1500" dirty="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endParaRPr lang="en-US" sz="1500" dirty="0">
              <a:cs typeface="Calibri"/>
            </a:endParaRPr>
          </a:p>
        </p:txBody>
      </p:sp>
      <p:pic>
        <p:nvPicPr>
          <p:cNvPr id="15" name="Picture 15" descr="A sun and cloud with snow and snowflakes&#10;&#10;Description automatically generated">
            <a:extLst>
              <a:ext uri="{FF2B5EF4-FFF2-40B4-BE49-F238E27FC236}">
                <a16:creationId xmlns:a16="http://schemas.microsoft.com/office/drawing/2014/main" id="{DB9A473B-3C4E-1D8C-F16A-FC0F46D9F0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2861" y="1569779"/>
            <a:ext cx="541422" cy="5474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676091-2108-2BF9-603E-34F009DD6E8B}"/>
              </a:ext>
            </a:extLst>
          </p:cNvPr>
          <p:cNvSpPr txBox="1"/>
          <p:nvPr/>
        </p:nvSpPr>
        <p:spPr>
          <a:xfrm>
            <a:off x="8783158" y="1658011"/>
            <a:ext cx="1785937" cy="3194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A200"/>
                </a:solidFill>
                <a:ea typeface="+mn-lt"/>
                <a:cs typeface="+mn-lt"/>
              </a:rPr>
              <a:t>Trigger Targeting </a:t>
            </a:r>
            <a:endParaRPr lang="en-US" sz="1500" b="1" dirty="0">
              <a:solidFill>
                <a:srgbClr val="FFA200"/>
              </a:solidFill>
              <a:cs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99311F-2465-227E-73A9-9DCA07517F65}"/>
              </a:ext>
            </a:extLst>
          </p:cNvPr>
          <p:cNvSpPr txBox="1"/>
          <p:nvPr/>
        </p:nvSpPr>
        <p:spPr>
          <a:xfrm>
            <a:off x="7904656" y="2319747"/>
            <a:ext cx="2551644" cy="704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rgbClr val="D1D5DB"/>
                </a:solidFill>
                <a:ea typeface="+mn-lt"/>
                <a:cs typeface="+mn-lt"/>
              </a:rPr>
              <a:t>Optimize messaging for weather's impact on consumer behavior in real-time.</a:t>
            </a:r>
          </a:p>
        </p:txBody>
      </p:sp>
    </p:spTree>
    <p:extLst>
      <p:ext uri="{BB962C8B-B14F-4D97-AF65-F5344CB8AC3E}">
        <p14:creationId xmlns:p14="http://schemas.microsoft.com/office/powerpoint/2010/main" val="116975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5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140" y="3013501"/>
            <a:ext cx="562186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4800" dirty="0" err="1" smtClean="0">
                <a:solidFill>
                  <a:schemeClr val="bg1"/>
                </a:solidFill>
              </a:rPr>
              <a:t>Palais</a:t>
            </a:r>
            <a:r>
              <a:rPr lang="en-IN" sz="4800" dirty="0" smtClean="0">
                <a:solidFill>
                  <a:schemeClr val="bg1"/>
                </a:solidFill>
              </a:rPr>
              <a:t> </a:t>
            </a:r>
            <a:r>
              <a:rPr lang="en-IN" sz="4800" dirty="0">
                <a:solidFill>
                  <a:schemeClr val="bg1"/>
                </a:solidFill>
              </a:rPr>
              <a:t>de </a:t>
            </a:r>
            <a:r>
              <a:rPr lang="en-IN" sz="4800" dirty="0" smtClean="0">
                <a:solidFill>
                  <a:schemeClr val="bg1"/>
                </a:solidFill>
              </a:rPr>
              <a:t>Tokyo - Paris</a:t>
            </a:r>
            <a:endParaRPr lang="en-I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931" y="339764"/>
            <a:ext cx="66945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Cambria" pitchFamily="18" charset="0"/>
              </a:rPr>
              <a:t>P – DOOH –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Cambria" pitchFamily="18" charset="0"/>
              </a:rPr>
              <a:t>France,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Cambria" pitchFamily="18" charset="0"/>
              </a:rPr>
              <a:t>Palais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Cambria" pitchFamily="18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Cambria" pitchFamily="18" charset="0"/>
              </a:rPr>
              <a:t>Tokoyo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Cambria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Cambria" pitchFamily="18" charset="0"/>
              </a:rPr>
              <a:t>recommendation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Cambria" pitchFamily="18" charset="0"/>
              </a:rPr>
              <a:t>Map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Cambria" pitchFamily="18" charset="0"/>
              </a:rPr>
              <a:t>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"/>
          <a:stretch/>
        </p:blipFill>
        <p:spPr>
          <a:xfrm>
            <a:off x="905131" y="879478"/>
            <a:ext cx="10177736" cy="526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316" y="232727"/>
            <a:ext cx="30444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Cambria" pitchFamily="18" charset="0"/>
              </a:rPr>
              <a:t>P – DOOH – Scheduled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32967" y="232727"/>
            <a:ext cx="195903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 of screen </a:t>
            </a:r>
            <a:r>
              <a:rPr lang="en-US" b="1" dirty="0" smtClean="0">
                <a:solidFill>
                  <a:schemeClr val="tx1"/>
                </a:solidFill>
              </a:rPr>
              <a:t>:155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1" y="985837"/>
            <a:ext cx="6363197" cy="5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316" y="232727"/>
            <a:ext cx="62228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P – DOOH – France,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mbria" pitchFamily="18" charset="0"/>
              </a:rPr>
              <a:t>Palais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a typeface="Cambria" pitchFamily="18" charset="0"/>
              </a:rPr>
              <a:t>Tokoyo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a typeface="Cambria" pitchFamily="18" charset="0"/>
              </a:rPr>
              <a:t>recommended Sites</a:t>
            </a:r>
            <a:endParaRPr lang="en-US" sz="2000" b="1" dirty="0">
              <a:solidFill>
                <a:schemeClr val="bg1"/>
              </a:solidFill>
              <a:latin typeface="+mj-lt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2967" y="232727"/>
            <a:ext cx="195903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 of screen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155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6" y="1131571"/>
            <a:ext cx="5754053" cy="4886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96" y="1107058"/>
            <a:ext cx="4992042" cy="49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316" y="232727"/>
            <a:ext cx="62228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P – DOOH – France,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mbria" pitchFamily="18" charset="0"/>
              </a:rPr>
              <a:t>Palais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a typeface="Cambria" pitchFamily="18" charset="0"/>
              </a:rPr>
              <a:t>Tokoyo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a typeface="Cambria" pitchFamily="18" charset="0"/>
              </a:rPr>
              <a:t>recommended Sites</a:t>
            </a:r>
            <a:endParaRPr lang="en-US" sz="2000" b="1" dirty="0">
              <a:solidFill>
                <a:schemeClr val="bg1"/>
              </a:solidFill>
              <a:latin typeface="+mj-lt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2967" y="232727"/>
            <a:ext cx="195903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 of screen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155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29" y="724363"/>
            <a:ext cx="10407669" cy="58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265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2024-10-03T11:49:28Z</dcterms:created>
  <dcterms:modified xsi:type="dcterms:W3CDTF">2025-01-15T09:23:32Z</dcterms:modified>
</cp:coreProperties>
</file>